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mp3" ContentType="audio/mpe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27" r:id="rId2"/>
    <p:sldMasterId id="2147483824" r:id="rId3"/>
  </p:sldMasterIdLst>
  <p:notesMasterIdLst>
    <p:notesMasterId r:id="rId37"/>
  </p:notesMasterIdLst>
  <p:sldIdLst>
    <p:sldId id="607" r:id="rId4"/>
    <p:sldId id="606" r:id="rId5"/>
    <p:sldId id="609" r:id="rId6"/>
    <p:sldId id="611" r:id="rId7"/>
    <p:sldId id="610" r:id="rId8"/>
    <p:sldId id="608" r:id="rId9"/>
    <p:sldId id="535" r:id="rId10"/>
    <p:sldId id="605" r:id="rId11"/>
    <p:sldId id="258" r:id="rId12"/>
    <p:sldId id="537" r:id="rId13"/>
    <p:sldId id="538" r:id="rId14"/>
    <p:sldId id="542" r:id="rId15"/>
    <p:sldId id="543" r:id="rId16"/>
    <p:sldId id="544" r:id="rId17"/>
    <p:sldId id="545" r:id="rId18"/>
    <p:sldId id="546" r:id="rId19"/>
    <p:sldId id="547" r:id="rId20"/>
    <p:sldId id="548" r:id="rId21"/>
    <p:sldId id="612" r:id="rId22"/>
    <p:sldId id="554" r:id="rId23"/>
    <p:sldId id="555" r:id="rId24"/>
    <p:sldId id="556" r:id="rId25"/>
    <p:sldId id="557" r:id="rId26"/>
    <p:sldId id="558" r:id="rId27"/>
    <p:sldId id="563" r:id="rId28"/>
    <p:sldId id="564" r:id="rId29"/>
    <p:sldId id="565" r:id="rId30"/>
    <p:sldId id="566" r:id="rId31"/>
    <p:sldId id="567" r:id="rId32"/>
    <p:sldId id="568" r:id="rId33"/>
    <p:sldId id="603" r:id="rId34"/>
    <p:sldId id="329" r:id="rId35"/>
    <p:sldId id="330" r:id="rId3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1" autoAdjust="0"/>
    <p:restoredTop sz="90990"/>
  </p:normalViewPr>
  <p:slideViewPr>
    <p:cSldViewPr>
      <p:cViewPr varScale="1">
        <p:scale>
          <a:sx n="67" d="100"/>
          <a:sy n="67" d="100"/>
        </p:scale>
        <p:origin x="158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D1CF4D-D3EF-4E4E-AEAD-D9BE1CB10126}" type="datetimeFigureOut">
              <a:rPr lang="en-US"/>
              <a:pPr>
                <a:defRPr/>
              </a:pPr>
              <a:t>7/23/2019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B3AC4CD-655A-46FF-8CF1-638AA8C1B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8398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 bwMode="auto"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28600" indent="-2286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5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Ans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429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3" name="Rectangle 2"/>
          <p:cNvSpPr/>
          <p:nvPr userDrawn="1"/>
        </p:nvSpPr>
        <p:spPr>
          <a:xfrm>
            <a:off x="4191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4" name="Rectangle 3"/>
          <p:cNvSpPr/>
          <p:nvPr userDrawn="1"/>
        </p:nvSpPr>
        <p:spPr>
          <a:xfrm>
            <a:off x="1905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5" name="Rectangle 4"/>
          <p:cNvSpPr/>
          <p:nvPr userDrawn="1"/>
        </p:nvSpPr>
        <p:spPr>
          <a:xfrm>
            <a:off x="2667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6" name="Rectangle 5"/>
          <p:cNvSpPr/>
          <p:nvPr userDrawn="1"/>
        </p:nvSpPr>
        <p:spPr>
          <a:xfrm>
            <a:off x="6477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7" name="Rectangle 6"/>
          <p:cNvSpPr/>
          <p:nvPr userDrawn="1"/>
        </p:nvSpPr>
        <p:spPr>
          <a:xfrm>
            <a:off x="7239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8" name="Rectangle 7"/>
          <p:cNvSpPr/>
          <p:nvPr userDrawn="1"/>
        </p:nvSpPr>
        <p:spPr>
          <a:xfrm>
            <a:off x="4953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9" name="Rectangle 8"/>
          <p:cNvSpPr/>
          <p:nvPr userDrawn="1"/>
        </p:nvSpPr>
        <p:spPr>
          <a:xfrm>
            <a:off x="5715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0" name="Rectangle 9"/>
          <p:cNvSpPr/>
          <p:nvPr userDrawn="1"/>
        </p:nvSpPr>
        <p:spPr>
          <a:xfrm>
            <a:off x="1143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1" name="Rectangle 10"/>
          <p:cNvSpPr/>
          <p:nvPr userDrawn="1"/>
        </p:nvSpPr>
        <p:spPr>
          <a:xfrm>
            <a:off x="1143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7239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3" name="Rectangle 12"/>
          <p:cNvSpPr/>
          <p:nvPr userDrawn="1"/>
        </p:nvSpPr>
        <p:spPr>
          <a:xfrm>
            <a:off x="1905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4" name="Rectangle 13"/>
          <p:cNvSpPr/>
          <p:nvPr userDrawn="1"/>
        </p:nvSpPr>
        <p:spPr>
          <a:xfrm>
            <a:off x="6477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5" name="Rectangle 14"/>
          <p:cNvSpPr/>
          <p:nvPr userDrawn="1"/>
        </p:nvSpPr>
        <p:spPr>
          <a:xfrm>
            <a:off x="2667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6" name="Rectangle 15"/>
          <p:cNvSpPr/>
          <p:nvPr userDrawn="1"/>
        </p:nvSpPr>
        <p:spPr>
          <a:xfrm>
            <a:off x="5715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7" name="Rectangle 16"/>
          <p:cNvSpPr/>
          <p:nvPr userDrawn="1"/>
        </p:nvSpPr>
        <p:spPr>
          <a:xfrm>
            <a:off x="3429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8" name="Rectangle 17"/>
          <p:cNvSpPr/>
          <p:nvPr userDrawn="1"/>
        </p:nvSpPr>
        <p:spPr>
          <a:xfrm>
            <a:off x="4953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19" name="Rectangle 18"/>
          <p:cNvSpPr/>
          <p:nvPr userDrawn="1"/>
        </p:nvSpPr>
        <p:spPr>
          <a:xfrm>
            <a:off x="4191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 sz="2400"/>
          </a:p>
        </p:txBody>
      </p:sp>
      <p:sp>
        <p:nvSpPr>
          <p:cNvPr id="20" name="TextBox 19"/>
          <p:cNvSpPr txBox="1"/>
          <p:nvPr userDrawn="1"/>
        </p:nvSpPr>
        <p:spPr bwMode="auto">
          <a:xfrm>
            <a:off x="4114800" y="5575756"/>
            <a:ext cx="9144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8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Start Timer</a:t>
            </a:r>
          </a:p>
        </p:txBody>
      </p:sp>
      <p:sp>
        <p:nvSpPr>
          <p:cNvPr id="21" name="TextBox 20">
            <a:hlinkClick r:id="" action="ppaction://hlinkshowjump?jump=nextslide"/>
          </p:cNvPr>
          <p:cNvSpPr txBox="1"/>
          <p:nvPr userDrawn="1"/>
        </p:nvSpPr>
        <p:spPr bwMode="auto">
          <a:xfrm>
            <a:off x="8099424" y="5507621"/>
            <a:ext cx="8159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8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GO TO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8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RESPONSE</a:t>
            </a:r>
          </a:p>
        </p:txBody>
      </p:sp>
    </p:spTree>
    <p:extLst>
      <p:ext uri="{BB962C8B-B14F-4D97-AF65-F5344CB8AC3E}">
        <p14:creationId xmlns:p14="http://schemas.microsoft.com/office/powerpoint/2010/main" val="50766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5" grpId="0" animBg="1"/>
      <p:bldP spid="15" grpId="1" animBg="1"/>
      <p:bldP spid="16" grpId="0" animBg="1"/>
      <p:bldP spid="17" grpId="0" animBg="1"/>
      <p:bldP spid="17" grpId="1" animBg="1"/>
      <p:bldP spid="18" grpId="0" animBg="1"/>
      <p:bldP spid="19" grpId="0" animBg="1"/>
      <p:bldP spid="19" grpId="1" animBg="1"/>
      <p:bldP spid="20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67081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065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678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2296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3789" y="6375679"/>
            <a:ext cx="925016" cy="348462"/>
          </a:xfrm>
        </p:spPr>
        <p:txBody>
          <a:bodyPr/>
          <a:lstStyle/>
          <a:p>
            <a:fld id="{70DDF080-5E8C-48AD-84E5-6C08B304C14E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8261" y="6375679"/>
            <a:ext cx="924342" cy="345796"/>
          </a:xfrm>
        </p:spPr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550322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463" y="6375679"/>
            <a:ext cx="924342" cy="348462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56153" y="6375679"/>
            <a:ext cx="947460" cy="345796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661179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034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552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607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5515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116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950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48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7864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770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7410" y="6375679"/>
            <a:ext cx="1120460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98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6825" y="6375679"/>
            <a:ext cx="1115675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351578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12.xml"/><Relationship Id="rId5" Type="http://schemas.openxmlformats.org/officeDocument/2006/relationships/slideLayout" Target="../slideLayouts/slideLayout5.xml"/><Relationship Id="rId10" Type="http://schemas.openxmlformats.org/officeDocument/2006/relationships/audio" Target="../media/audio3.wav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2.bin"/><Relationship Id="rId14" Type="http://schemas.openxmlformats.org/officeDocument/2006/relationships/audio" Target="../media/audio4.bin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1" name="Group 20"/>
          <p:cNvGrpSpPr>
            <a:grpSpLocks/>
          </p:cNvGrpSpPr>
          <p:nvPr userDrawn="1"/>
        </p:nvGrpSpPr>
        <p:grpSpPr bwMode="auto">
          <a:xfrm>
            <a:off x="7010400" y="6172200"/>
            <a:ext cx="1804989" cy="534988"/>
            <a:chOff x="7010399" y="6172200"/>
            <a:chExt cx="1804989" cy="534544"/>
          </a:xfrm>
        </p:grpSpPr>
        <p:sp>
          <p:nvSpPr>
            <p:cNvPr id="22" name="Text Box 63"/>
            <p:cNvSpPr txBox="1">
              <a:spLocks noChangeArrowheads="1"/>
            </p:cNvSpPr>
            <p:nvPr/>
          </p:nvSpPr>
          <p:spPr bwMode="auto">
            <a:xfrm>
              <a:off x="7467600" y="6491023"/>
              <a:ext cx="533400" cy="2157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altLang="en-US" sz="800" b="1" dirty="0">
                  <a:solidFill>
                    <a:schemeClr val="bg1"/>
                  </a:solidFill>
                  <a:effectLst/>
                </a:rPr>
                <a:t>Cheer</a:t>
              </a:r>
            </a:p>
          </p:txBody>
        </p:sp>
        <p:sp>
          <p:nvSpPr>
            <p:cNvPr id="23" name="Text Box 64"/>
            <p:cNvSpPr txBox="1">
              <a:spLocks noChangeArrowheads="1"/>
            </p:cNvSpPr>
            <p:nvPr/>
          </p:nvSpPr>
          <p:spPr bwMode="auto">
            <a:xfrm>
              <a:off x="8229600" y="6491023"/>
              <a:ext cx="585788" cy="214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altLang="en-US" sz="800" b="1" dirty="0">
                  <a:solidFill>
                    <a:schemeClr val="bg1"/>
                  </a:solidFill>
                  <a:effectLst/>
                </a:rPr>
                <a:t>Silence</a:t>
              </a:r>
            </a:p>
          </p:txBody>
        </p:sp>
        <p:sp>
          <p:nvSpPr>
            <p:cNvPr id="24" name="Text Box 65"/>
            <p:cNvSpPr txBox="1">
              <a:spLocks noChangeArrowheads="1"/>
            </p:cNvSpPr>
            <p:nvPr/>
          </p:nvSpPr>
          <p:spPr bwMode="auto">
            <a:xfrm>
              <a:off x="7010399" y="6491023"/>
              <a:ext cx="541338" cy="215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altLang="en-US" sz="800" b="1">
                  <a:solidFill>
                    <a:schemeClr val="bg1"/>
                  </a:solidFill>
                  <a:effectLst/>
                </a:rPr>
                <a:t>Wrong</a:t>
              </a:r>
              <a:endParaRPr lang="en-US" altLang="en-US" sz="800" b="1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26" name="Text Box 69"/>
            <p:cNvSpPr txBox="1">
              <a:spLocks noChangeArrowheads="1"/>
            </p:cNvSpPr>
            <p:nvPr/>
          </p:nvSpPr>
          <p:spPr bwMode="auto">
            <a:xfrm>
              <a:off x="7885113" y="6491023"/>
              <a:ext cx="457200" cy="214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spcBef>
                  <a:spcPct val="50000"/>
                </a:spcBef>
                <a:defRPr/>
              </a:pPr>
              <a:r>
                <a:rPr lang="en-US" altLang="en-US" sz="800" b="1" dirty="0">
                  <a:solidFill>
                    <a:schemeClr val="bg1"/>
                  </a:solidFill>
                  <a:effectLst/>
                </a:rPr>
                <a:t>Boo</a:t>
              </a:r>
            </a:p>
          </p:txBody>
        </p:sp>
        <p:sp>
          <p:nvSpPr>
            <p:cNvPr id="27" name="AutoShape 60">
              <a:hlinkClick r:id="" action="ppaction://noaction" highlightClick="1">
                <a:snd r:embed="rId8" name="cheering1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7512050" y="6172200"/>
              <a:ext cx="365125" cy="364822"/>
            </a:xfrm>
            <a:prstGeom prst="actionButtonSound">
              <a:avLst/>
            </a:pr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400"/>
            </a:p>
          </p:txBody>
        </p:sp>
        <p:sp>
          <p:nvSpPr>
            <p:cNvPr id="28" name="AutoShape 61">
              <a:hlinkClick r:id="" action="ppaction://noaction" highlightClick="1">
                <a:snd r:embed="rId9" name="Buzzer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7102475" y="6172200"/>
              <a:ext cx="365125" cy="364822"/>
            </a:xfrm>
            <a:prstGeom prst="actionButtonSound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400"/>
            </a:p>
          </p:txBody>
        </p:sp>
        <p:sp>
          <p:nvSpPr>
            <p:cNvPr id="29" name="AutoShape 62">
              <a:hlinkClick r:id="" action="ppaction://noaction" highlightClick="1" endSnd="1"/>
            </p:cNvPr>
            <p:cNvSpPr>
              <a:spLocks noChangeArrowheads="1"/>
            </p:cNvSpPr>
            <p:nvPr/>
          </p:nvSpPr>
          <p:spPr bwMode="auto">
            <a:xfrm>
              <a:off x="8328025" y="6172200"/>
              <a:ext cx="365125" cy="364822"/>
            </a:xfrm>
            <a:prstGeom prst="actionButtonSound">
              <a:avLst/>
            </a:prstGeom>
            <a:solidFill>
              <a:srgbClr val="F6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400"/>
            </a:p>
          </p:txBody>
        </p:sp>
        <p:sp>
          <p:nvSpPr>
            <p:cNvPr id="31" name="AutoShape 68">
              <a:hlinkClick r:id="" action="ppaction://noaction" highlightClick="1">
                <a:snd r:embed="rId10" name="boo3.wav"/>
              </a:hlinkClick>
            </p:cNvPr>
            <p:cNvSpPr>
              <a:spLocks noChangeArrowheads="1"/>
            </p:cNvSpPr>
            <p:nvPr/>
          </p:nvSpPr>
          <p:spPr bwMode="auto">
            <a:xfrm>
              <a:off x="7924800" y="6172200"/>
              <a:ext cx="365125" cy="364822"/>
            </a:xfrm>
            <a:prstGeom prst="actionButtonSound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400"/>
            </a:p>
          </p:txBody>
        </p:sp>
      </p:grpSp>
      <p:pic>
        <p:nvPicPr>
          <p:cNvPr id="1032" name="Picture 2">
            <a:hlinkClick r:id="rId11" action="ppaction://hlinksldjump"/>
          </p:cNvPr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789" y="5986465"/>
            <a:ext cx="7207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4800" y="5943600"/>
            <a:ext cx="2402195" cy="667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63"/>
          <p:cNvSpPr txBox="1">
            <a:spLocks noChangeArrowheads="1"/>
          </p:cNvSpPr>
          <p:nvPr userDrawn="1"/>
        </p:nvSpPr>
        <p:spPr bwMode="auto">
          <a:xfrm>
            <a:off x="6589714" y="6491288"/>
            <a:ext cx="57308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800" b="1">
                <a:solidFill>
                  <a:schemeClr val="bg1"/>
                </a:solidFill>
                <a:effectLst/>
              </a:rPr>
              <a:t>Correct</a:t>
            </a:r>
            <a:endParaRPr lang="en-US" altLang="en-US" sz="800" b="1" dirty="0">
              <a:solidFill>
                <a:schemeClr val="bg1"/>
              </a:solidFill>
              <a:effectLst/>
            </a:endParaRPr>
          </a:p>
        </p:txBody>
      </p:sp>
      <p:sp>
        <p:nvSpPr>
          <p:cNvPr id="18" name="AutoShape 60">
            <a:hlinkClick r:id="" action="ppaction://noaction" highlightClick="1">
              <a:snd r:embed="rId14" name="Ding.wav"/>
            </a:hlinkClick>
          </p:cNvPr>
          <p:cNvSpPr>
            <a:spLocks noChangeArrowheads="1"/>
          </p:cNvSpPr>
          <p:nvPr userDrawn="1"/>
        </p:nvSpPr>
        <p:spPr bwMode="auto">
          <a:xfrm>
            <a:off x="6673850" y="6172200"/>
            <a:ext cx="365125" cy="365125"/>
          </a:xfrm>
          <a:prstGeom prst="actionButtonSound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en-US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19" r:id="rId2"/>
    <p:sldLayoutId id="2147483713" r:id="rId3"/>
    <p:sldLayoutId id="2147483724" r:id="rId4"/>
    <p:sldLayoutId id="2147483726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902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7/23/2019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852859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5100" kern="1200" cap="all" spc="1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0" pos="594">
          <p15:clr>
            <a:srgbClr val="F26B43"/>
          </p15:clr>
        </p15:guide>
        <p15:guide id="3" pos="5400">
          <p15:clr>
            <a:srgbClr val="F26B43"/>
          </p15:clr>
        </p15:guide>
        <p15:guide id="4" orient="horz" pos="400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720">
          <p15:clr>
            <a:srgbClr val="F26B43"/>
          </p15:clr>
        </p15:guide>
        <p15:guide id="7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13.xml"/><Relationship Id="rId7" Type="http://schemas.openxmlformats.org/officeDocument/2006/relationships/slide" Target="slide27.xml"/><Relationship Id="rId12" Type="http://schemas.openxmlformats.org/officeDocument/2006/relationships/slide" Target="slide19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Relationship Id="rId6" Type="http://schemas.openxmlformats.org/officeDocument/2006/relationships/slide" Target="slide21.xml"/><Relationship Id="rId11" Type="http://schemas.openxmlformats.org/officeDocument/2006/relationships/slide" Target="slide31.xml"/><Relationship Id="rId5" Type="http://schemas.openxmlformats.org/officeDocument/2006/relationships/slide" Target="slide15.xml"/><Relationship Id="rId10" Type="http://schemas.openxmlformats.org/officeDocument/2006/relationships/slide" Target="slide29.xml"/><Relationship Id="rId4" Type="http://schemas.openxmlformats.org/officeDocument/2006/relationships/slide" Target="slide25.xml"/><Relationship Id="rId9" Type="http://schemas.openxmlformats.org/officeDocument/2006/relationships/slide" Target="slide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f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JM" dirty="0" smtClean="0"/>
              <a:t>Sole Trader</a:t>
            </a:r>
            <a:endParaRPr lang="en-JM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JM" dirty="0" smtClean="0"/>
              <a:t>Sole </a:t>
            </a:r>
            <a:r>
              <a:rPr lang="en-JM" dirty="0"/>
              <a:t>Trader/Sole Proprietorship</a:t>
            </a:r>
          </a:p>
        </p:txBody>
      </p:sp>
      <p:sp>
        <p:nvSpPr>
          <p:cNvPr id="4" name="Rectangle 3"/>
          <p:cNvSpPr/>
          <p:nvPr/>
        </p:nvSpPr>
        <p:spPr>
          <a:xfrm>
            <a:off x="-8763000" y="1098388"/>
            <a:ext cx="8991600" cy="137160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6" name="Rectangle 5"/>
          <p:cNvSpPr/>
          <p:nvPr/>
        </p:nvSpPr>
        <p:spPr>
          <a:xfrm>
            <a:off x="7086600" y="4105537"/>
            <a:ext cx="8991600" cy="13716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pic>
        <p:nvPicPr>
          <p:cNvPr id="7" name="HappyStrummi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0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1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7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44444E-6 L 1.85834 0.00648 " pathEditMode="relative" rAng="0" ptsTypes="AA">
                                      <p:cBhvr>
                                        <p:cTn id="12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17" y="5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333 0.00648 L -1.675 0.0125 " pathEditMode="relative" rAng="0" ptsTypes="AA">
                                      <p:cBhvr>
                                        <p:cTn id="14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917" y="30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303" numSld="6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 build="p"/>
      <p:bldP spid="4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838202" y="1914944"/>
            <a:ext cx="756602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6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Disadvantages of a Sole Trader</a:t>
            </a:r>
            <a:endParaRPr lang="en-US" altLang="en-US" sz="66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838202" y="2422775"/>
            <a:ext cx="75660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6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True or False</a:t>
            </a:r>
            <a:endParaRPr lang="en-US" altLang="en-US" sz="66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42"/>
          <p:cNvSpPr txBox="1">
            <a:spLocks noChangeArrowheads="1"/>
          </p:cNvSpPr>
          <p:nvPr/>
        </p:nvSpPr>
        <p:spPr bwMode="auto">
          <a:xfrm>
            <a:off x="277585" y="1756268"/>
            <a:ext cx="3260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3" action="ppaction://hlinksldjump"/>
              </a:rPr>
              <a:t>$100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1268" name="Text Box 53"/>
          <p:cNvSpPr txBox="1">
            <a:spLocks noChangeArrowheads="1"/>
          </p:cNvSpPr>
          <p:nvPr/>
        </p:nvSpPr>
        <p:spPr bwMode="auto">
          <a:xfrm>
            <a:off x="6018213" y="1744687"/>
            <a:ext cx="2514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4" action="ppaction://hlinksldjump"/>
              </a:rPr>
              <a:t>$100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1272" name="Text Box 43"/>
          <p:cNvSpPr txBox="1">
            <a:spLocks noChangeArrowheads="1"/>
          </p:cNvSpPr>
          <p:nvPr/>
        </p:nvSpPr>
        <p:spPr bwMode="auto">
          <a:xfrm>
            <a:off x="277585" y="3051666"/>
            <a:ext cx="3260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5" action="ppaction://hlinksldjump"/>
              </a:rPr>
              <a:t>$200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1273" name="Text Box 49"/>
          <p:cNvSpPr txBox="1">
            <a:spLocks noChangeArrowheads="1"/>
          </p:cNvSpPr>
          <p:nvPr/>
        </p:nvSpPr>
        <p:spPr bwMode="auto">
          <a:xfrm>
            <a:off x="3238500" y="3071029"/>
            <a:ext cx="249216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6" action="ppaction://hlinksldjump"/>
              </a:rPr>
              <a:t>$200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1274" name="Text Box 54"/>
          <p:cNvSpPr txBox="1">
            <a:spLocks noChangeArrowheads="1"/>
          </p:cNvSpPr>
          <p:nvPr/>
        </p:nvSpPr>
        <p:spPr bwMode="auto">
          <a:xfrm>
            <a:off x="5999163" y="3051666"/>
            <a:ext cx="2514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7" action="ppaction://hlinksldjump"/>
              </a:rPr>
              <a:t>$200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1278" name="Text Box 44"/>
          <p:cNvSpPr txBox="1">
            <a:spLocks noChangeArrowheads="1"/>
          </p:cNvSpPr>
          <p:nvPr/>
        </p:nvSpPr>
        <p:spPr bwMode="auto">
          <a:xfrm>
            <a:off x="304800" y="4343400"/>
            <a:ext cx="32607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8" action="ppaction://hlinksldjump"/>
              </a:rPr>
              <a:t>$300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1279" name="Text Box 50"/>
          <p:cNvSpPr txBox="1">
            <a:spLocks noChangeArrowheads="1"/>
          </p:cNvSpPr>
          <p:nvPr/>
        </p:nvSpPr>
        <p:spPr bwMode="auto">
          <a:xfrm>
            <a:off x="3184071" y="4363418"/>
            <a:ext cx="249216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9" action="ppaction://hlinksldjump"/>
              </a:rPr>
              <a:t>$300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11280" name="Text Box 55"/>
          <p:cNvSpPr txBox="1">
            <a:spLocks noChangeArrowheads="1"/>
          </p:cNvSpPr>
          <p:nvPr/>
        </p:nvSpPr>
        <p:spPr bwMode="auto">
          <a:xfrm>
            <a:off x="6018213" y="4384633"/>
            <a:ext cx="2514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  <a:latin typeface="Impact" pitchFamily="34" charset="0"/>
                <a:hlinkClick r:id="rId10" action="ppaction://hlinksldjump"/>
              </a:rPr>
              <a:t>$300</a:t>
            </a:r>
            <a:endParaRPr lang="en-US" altLang="en-US" sz="2800" b="1">
              <a:solidFill>
                <a:srgbClr val="000000"/>
              </a:solidFill>
              <a:latin typeface="Impac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1381" y="743932"/>
            <a:ext cx="2349019" cy="461665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>
              <a:defRPr/>
            </a:pPr>
            <a:r>
              <a:rPr lang="en-US" b="1" kern="10" dirty="0" smtClean="0">
                <a:solidFill>
                  <a:schemeClr val="bg1"/>
                </a:solidFill>
                <a:latin typeface="Arial Black"/>
              </a:rPr>
              <a:t>Advantages</a:t>
            </a:r>
            <a:endParaRPr lang="en-US" b="1" kern="10" dirty="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38500" y="754049"/>
            <a:ext cx="2741613" cy="461665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>
              <a:defRPr/>
            </a:pPr>
            <a:r>
              <a:rPr lang="en-US" b="1" kern="10" dirty="0" smtClean="0">
                <a:solidFill>
                  <a:schemeClr val="bg1"/>
                </a:solidFill>
                <a:latin typeface="Arial Black"/>
              </a:rPr>
              <a:t>Disadvantages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80113" y="786612"/>
            <a:ext cx="2552700" cy="461665"/>
          </a:xfrm>
          <a:prstGeom prst="rect">
            <a:avLst/>
          </a:prstGeom>
          <a:noFill/>
        </p:spPr>
        <p:txBody>
          <a:bodyPr wrap="square" anchor="ctr" anchorCtr="0">
            <a:spAutoFit/>
          </a:bodyPr>
          <a:lstStyle/>
          <a:p>
            <a:pPr algn="ctr">
              <a:defRPr/>
            </a:pPr>
            <a:r>
              <a:rPr lang="en-US" b="1" kern="10" dirty="0" smtClean="0">
                <a:solidFill>
                  <a:schemeClr val="bg1"/>
                </a:solidFill>
                <a:latin typeface="Arial Black"/>
              </a:rPr>
              <a:t>True or False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302" name="TextBox 1"/>
          <p:cNvSpPr txBox="1">
            <a:spLocks noChangeArrowheads="1"/>
          </p:cNvSpPr>
          <p:nvPr/>
        </p:nvSpPr>
        <p:spPr bwMode="auto">
          <a:xfrm>
            <a:off x="6968394" y="5486501"/>
            <a:ext cx="156600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 anchorCtr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1400" b="1">
                <a:solidFill>
                  <a:schemeClr val="bg1"/>
                </a:solidFill>
                <a:latin typeface="Arial Narrow" pitchFamily="34" charset="0"/>
                <a:cs typeface="Arial" charset="0"/>
                <a:hlinkClick r:id="rId11" action="ppaction://hlinksldjump"/>
              </a:rPr>
              <a:t>FINAL JEOPARODY</a:t>
            </a:r>
            <a:endParaRPr lang="en-US" altLang="en-US" sz="1400" b="1" dirty="0">
              <a:solidFill>
                <a:schemeClr val="bg1"/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3276599" y="1881434"/>
            <a:ext cx="249216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b="1" dirty="0">
                <a:solidFill>
                  <a:srgbClr val="000000"/>
                </a:solidFill>
                <a:latin typeface="Impact" pitchFamily="34" charset="0"/>
                <a:hlinkClick r:id="rId12" action="ppaction://hlinksldjump"/>
              </a:rPr>
              <a:t>$100</a:t>
            </a:r>
            <a:endParaRPr lang="en-US" altLang="en-US" sz="2800" b="1" dirty="0">
              <a:solidFill>
                <a:srgbClr val="000000"/>
              </a:solidFill>
              <a:latin typeface="Impact" pitchFamily="34" charset="0"/>
            </a:endParaRPr>
          </a:p>
        </p:txBody>
      </p:sp>
    </p:spTree>
  </p:cSld>
  <p:clrMapOvr>
    <a:masterClrMapping/>
  </p:clrMapOvr>
  <p:transition spd="slow" advClick="0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5"/>
          <p:cNvSpPr txBox="1">
            <a:spLocks noChangeArrowheads="1"/>
          </p:cNvSpPr>
          <p:nvPr/>
        </p:nvSpPr>
        <p:spPr bwMode="auto">
          <a:xfrm>
            <a:off x="838202" y="1062335"/>
            <a:ext cx="75660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This process is so </a:t>
            </a:r>
            <a:r>
              <a:rPr lang="en-US" altLang="en-US" sz="6000" b="1" u="sng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EASY</a:t>
            </a: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 you could say it’s a breeze!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815977" y="1985665"/>
            <a:ext cx="75660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Set Up/ Start up process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5"/>
          <p:cNvSpPr txBox="1">
            <a:spLocks noChangeArrowheads="1"/>
          </p:cNvSpPr>
          <p:nvPr/>
        </p:nvSpPr>
        <p:spPr bwMode="auto">
          <a:xfrm>
            <a:off x="815977" y="1019445"/>
            <a:ext cx="75660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Me, Myself, and I run and own what kind of business?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815977" y="1447773"/>
            <a:ext cx="75660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a </a:t>
            </a:r>
            <a:r>
              <a:rPr lang="en-US" altLang="en-US" sz="60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Sole </a:t>
            </a: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Trader/Sole Proprietorship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5"/>
          <p:cNvSpPr txBox="1">
            <a:spLocks noChangeArrowheads="1"/>
          </p:cNvSpPr>
          <p:nvPr/>
        </p:nvSpPr>
        <p:spPr bwMode="auto">
          <a:xfrm>
            <a:off x="815977" y="986108"/>
            <a:ext cx="75660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Late for work? Nope not </a:t>
            </a: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I. </a:t>
            </a: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 manage my own </a:t>
            </a:r>
            <a:r>
              <a:rPr lang="en-US" altLang="en-US" sz="6000" u="sng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Blank</a:t>
            </a:r>
            <a:endParaRPr lang="en-US" altLang="en-US" sz="6000" u="sng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5"/>
          <p:cNvSpPr txBox="1">
            <a:spLocks noChangeArrowheads="1"/>
          </p:cNvSpPr>
          <p:nvPr/>
        </p:nvSpPr>
        <p:spPr bwMode="auto">
          <a:xfrm>
            <a:off x="815977" y="2371102"/>
            <a:ext cx="75660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</a:t>
            </a:r>
            <a:r>
              <a:rPr lang="en-US" altLang="en-US" sz="600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is time?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815977" y="1447772"/>
            <a:ext cx="75660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JM" altLang="en-US" sz="60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 may stand to lose all I own because of </a:t>
            </a:r>
            <a:r>
              <a:rPr lang="en-JM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this.</a:t>
            </a:r>
            <a:endParaRPr lang="en-JM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91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304800"/>
            <a:ext cx="6968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What is a Sole Trader?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719025"/>
            <a:ext cx="4572000" cy="4572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24400" y="1905000"/>
            <a:ext cx="350519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sole </a:t>
            </a:r>
            <a:r>
              <a:rPr lang="en-JM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trader, </a:t>
            </a:r>
            <a:r>
              <a:rPr lang="en-JM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also known as </a:t>
            </a:r>
            <a:r>
              <a:rPr lang="en-JM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lang="en-JM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sole </a:t>
            </a:r>
            <a:r>
              <a:rPr lang="en-JM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proprietorship, is an enterprise owned </a:t>
            </a:r>
            <a:r>
              <a:rPr lang="en-JM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run by one </a:t>
            </a:r>
            <a:r>
              <a:rPr lang="en-JM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person. </a:t>
            </a:r>
          </a:p>
        </p:txBody>
      </p:sp>
    </p:spTree>
    <p:extLst>
      <p:ext uri="{BB962C8B-B14F-4D97-AF65-F5344CB8AC3E}">
        <p14:creationId xmlns:p14="http://schemas.microsoft.com/office/powerpoint/2010/main" val="84493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2222E-6 L -0.25 2.22222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815977" y="1909437"/>
            <a:ext cx="75660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JM" altLang="en-US" sz="60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unlimited liability?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815977" y="755276"/>
            <a:ext cx="7566025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54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Friends and family may start to see you less because of BLANK work hours.</a:t>
            </a:r>
            <a:endParaRPr lang="en-US" altLang="en-US" sz="54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5"/>
          <p:cNvSpPr txBox="1">
            <a:spLocks noChangeArrowheads="1"/>
          </p:cNvSpPr>
          <p:nvPr/>
        </p:nvSpPr>
        <p:spPr bwMode="auto">
          <a:xfrm>
            <a:off x="815977" y="1909438"/>
            <a:ext cx="75660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long work hours?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5"/>
          <p:cNvSpPr txBox="1">
            <a:spLocks noChangeArrowheads="1"/>
          </p:cNvSpPr>
          <p:nvPr/>
        </p:nvSpPr>
        <p:spPr bwMode="auto">
          <a:xfrm>
            <a:off x="815977" y="986108"/>
            <a:ext cx="75660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My business may end with me, because of this disadvantage.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5"/>
          <p:cNvSpPr txBox="1">
            <a:spLocks noChangeArrowheads="1"/>
          </p:cNvSpPr>
          <p:nvPr/>
        </p:nvSpPr>
        <p:spPr bwMode="auto">
          <a:xfrm>
            <a:off x="815977" y="1909438"/>
            <a:ext cx="75660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lack of continuity?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5"/>
          <p:cNvSpPr txBox="1">
            <a:spLocks noChangeArrowheads="1"/>
          </p:cNvSpPr>
          <p:nvPr/>
        </p:nvSpPr>
        <p:spPr bwMode="auto">
          <a:xfrm>
            <a:off x="815977" y="986108"/>
            <a:ext cx="75660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Who’s the boss? I am!  That’s what I will say if I’m a Sole Trader.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5"/>
          <p:cNvSpPr txBox="1">
            <a:spLocks noChangeArrowheads="1"/>
          </p:cNvSpPr>
          <p:nvPr/>
        </p:nvSpPr>
        <p:spPr bwMode="auto">
          <a:xfrm>
            <a:off x="815977" y="2371102"/>
            <a:ext cx="75660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True?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5"/>
          <p:cNvSpPr txBox="1">
            <a:spLocks noChangeArrowheads="1"/>
          </p:cNvSpPr>
          <p:nvPr/>
        </p:nvSpPr>
        <p:spPr bwMode="auto">
          <a:xfrm>
            <a:off x="815977" y="1909438"/>
            <a:ext cx="75660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Every decision is mine to make.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5"/>
          <p:cNvSpPr txBox="1">
            <a:spLocks noChangeArrowheads="1"/>
          </p:cNvSpPr>
          <p:nvPr/>
        </p:nvSpPr>
        <p:spPr bwMode="auto">
          <a:xfrm>
            <a:off x="815977" y="2371102"/>
            <a:ext cx="75660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True?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5"/>
          <p:cNvSpPr txBox="1">
            <a:spLocks noChangeArrowheads="1"/>
          </p:cNvSpPr>
          <p:nvPr/>
        </p:nvSpPr>
        <p:spPr bwMode="auto">
          <a:xfrm>
            <a:off x="815977" y="986108"/>
            <a:ext cx="7566025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If the business fails, I will be alright. I have nothing to lose.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4" r="18814"/>
          <a:stretch>
            <a:fillRect/>
          </a:stretch>
        </p:blipFill>
        <p:spPr>
          <a:xfrm>
            <a:off x="228600" y="1295400"/>
            <a:ext cx="4876800" cy="55626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-34929" y="2775625"/>
            <a:ext cx="8991600" cy="1295400"/>
          </a:xfrm>
        </p:spPr>
        <p:txBody>
          <a:bodyPr>
            <a:noAutofit/>
          </a:bodyPr>
          <a:lstStyle/>
          <a:p>
            <a:pPr algn="ctr"/>
            <a:r>
              <a:rPr lang="en-JM" sz="3600" dirty="0" smtClean="0"/>
              <a:t>Characteristics of a </a:t>
            </a:r>
            <a:br>
              <a:rPr lang="en-JM" sz="3600" dirty="0" smtClean="0"/>
            </a:br>
            <a:r>
              <a:rPr lang="en-JM" sz="3600" dirty="0" smtClean="0"/>
              <a:t>sole trader</a:t>
            </a:r>
            <a:endParaRPr lang="en-JM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5500" y="1713957"/>
            <a:ext cx="3072942" cy="646417"/>
          </a:xfrm>
        </p:spPr>
        <p:txBody>
          <a:bodyPr>
            <a:normAutofit fontScale="92500" lnSpcReduction="20000"/>
          </a:bodyPr>
          <a:lstStyle/>
          <a:p>
            <a:r>
              <a:rPr lang="en-JM" sz="4000" dirty="0" smtClean="0"/>
              <a:t>Easy to set up</a:t>
            </a:r>
          </a:p>
          <a:p>
            <a:endParaRPr lang="en-JM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842" y="1750774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4475" y="3156896"/>
            <a:ext cx="609600" cy="609600"/>
          </a:xfrm>
          <a:prstGeom prst="rect">
            <a:avLst/>
          </a:prstGeom>
        </p:spPr>
      </p:pic>
      <p:sp>
        <p:nvSpPr>
          <p:cNvPr id="9" name="Text Placeholder 3"/>
          <p:cNvSpPr txBox="1">
            <a:spLocks/>
          </p:cNvSpPr>
          <p:nvPr/>
        </p:nvSpPr>
        <p:spPr>
          <a:xfrm>
            <a:off x="5946546" y="3215699"/>
            <a:ext cx="3072942" cy="64641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685800" rtl="0" eaLnBrk="1" latinLnBrk="0" hangingPunct="1">
              <a:lnSpc>
                <a:spcPct val="11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75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75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M" sz="4000" dirty="0"/>
              <a:t>Unlimited liability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529" y="4545079"/>
            <a:ext cx="609600" cy="609600"/>
          </a:xfrm>
          <a:prstGeom prst="rect">
            <a:avLst/>
          </a:prstGeom>
        </p:spPr>
      </p:pic>
      <p:sp>
        <p:nvSpPr>
          <p:cNvPr id="11" name="Text Placeholder 3"/>
          <p:cNvSpPr txBox="1">
            <a:spLocks/>
          </p:cNvSpPr>
          <p:nvPr/>
        </p:nvSpPr>
        <p:spPr>
          <a:xfrm>
            <a:off x="5943600" y="4603882"/>
            <a:ext cx="3072942" cy="64641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685800" rtl="0" eaLnBrk="1" latinLnBrk="0" hangingPunct="1">
              <a:lnSpc>
                <a:spcPct val="11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None/>
              <a:defRPr sz="14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7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None/>
              <a:defRPr sz="75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None/>
              <a:defRPr sz="75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JM" sz="4000" dirty="0" smtClean="0"/>
              <a:t>Management</a:t>
            </a:r>
            <a:endParaRPr lang="en-JM" sz="4000" dirty="0"/>
          </a:p>
        </p:txBody>
      </p:sp>
    </p:spTree>
    <p:extLst>
      <p:ext uri="{BB962C8B-B14F-4D97-AF65-F5344CB8AC3E}">
        <p14:creationId xmlns:p14="http://schemas.microsoft.com/office/powerpoint/2010/main" val="324497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400"/>
                            </p:stCondLst>
                            <p:childTnLst>
                              <p:par>
                                <p:cTn id="22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.01215 0.00093 L 0.01215 -0.4048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 build="p"/>
      <p:bldP spid="9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5"/>
          <p:cNvSpPr txBox="1">
            <a:spLocks noChangeArrowheads="1"/>
          </p:cNvSpPr>
          <p:nvPr/>
        </p:nvSpPr>
        <p:spPr bwMode="auto">
          <a:xfrm>
            <a:off x="815977" y="2371102"/>
            <a:ext cx="75660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What is False?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896048"/>
            <a:ext cx="4876800" cy="230435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90800"/>
            <a:ext cx="8153400" cy="22648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Box 5"/>
          <p:cNvSpPr txBox="1">
            <a:spLocks noChangeArrowheads="1"/>
          </p:cNvSpPr>
          <p:nvPr/>
        </p:nvSpPr>
        <p:spPr bwMode="auto">
          <a:xfrm>
            <a:off x="815977" y="801443"/>
            <a:ext cx="756602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4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I work long hours. I get up befor</a:t>
            </a:r>
            <a:r>
              <a:rPr lang="en-US" altLang="en-US" sz="44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e dawn. I tend to my vast landscape to provide nourishment to all. What type of Sole Trader am I?</a:t>
            </a:r>
            <a:endParaRPr lang="en-US" altLang="en-US" sz="44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29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4191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5" name="Rectangle 4"/>
          <p:cNvSpPr/>
          <p:nvPr/>
        </p:nvSpPr>
        <p:spPr>
          <a:xfrm>
            <a:off x="1905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2667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6477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7239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9" name="Rectangle 8"/>
          <p:cNvSpPr/>
          <p:nvPr/>
        </p:nvSpPr>
        <p:spPr>
          <a:xfrm>
            <a:off x="4953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0" name="Rectangle 9"/>
          <p:cNvSpPr/>
          <p:nvPr/>
        </p:nvSpPr>
        <p:spPr>
          <a:xfrm>
            <a:off x="5715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1" name="Rectangle 10"/>
          <p:cNvSpPr/>
          <p:nvPr/>
        </p:nvSpPr>
        <p:spPr>
          <a:xfrm>
            <a:off x="1143000" y="5562600"/>
            <a:ext cx="762000" cy="228600"/>
          </a:xfrm>
          <a:prstGeom prst="rect">
            <a:avLst/>
          </a:prstGeom>
          <a:solidFill>
            <a:schemeClr val="tx1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2" name="Rectangle 11"/>
          <p:cNvSpPr/>
          <p:nvPr/>
        </p:nvSpPr>
        <p:spPr>
          <a:xfrm>
            <a:off x="1143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3" name="Rectangle 12"/>
          <p:cNvSpPr/>
          <p:nvPr/>
        </p:nvSpPr>
        <p:spPr>
          <a:xfrm>
            <a:off x="7239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4" name="Rectangle 13"/>
          <p:cNvSpPr/>
          <p:nvPr/>
        </p:nvSpPr>
        <p:spPr>
          <a:xfrm>
            <a:off x="1905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5" name="Rectangle 14"/>
          <p:cNvSpPr/>
          <p:nvPr/>
        </p:nvSpPr>
        <p:spPr>
          <a:xfrm>
            <a:off x="6477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6" name="Rectangle 15"/>
          <p:cNvSpPr/>
          <p:nvPr/>
        </p:nvSpPr>
        <p:spPr>
          <a:xfrm>
            <a:off x="2667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7" name="Rectangle 16"/>
          <p:cNvSpPr/>
          <p:nvPr/>
        </p:nvSpPr>
        <p:spPr>
          <a:xfrm>
            <a:off x="5715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8" name="Rectangle 17"/>
          <p:cNvSpPr/>
          <p:nvPr/>
        </p:nvSpPr>
        <p:spPr>
          <a:xfrm>
            <a:off x="3429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19" name="Rectangle 18"/>
          <p:cNvSpPr/>
          <p:nvPr/>
        </p:nvSpPr>
        <p:spPr>
          <a:xfrm>
            <a:off x="4953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20" name="Rectangle 19"/>
          <p:cNvSpPr/>
          <p:nvPr/>
        </p:nvSpPr>
        <p:spPr>
          <a:xfrm>
            <a:off x="4191000" y="5562600"/>
            <a:ext cx="762000" cy="2286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th-TH"/>
          </a:p>
        </p:txBody>
      </p:sp>
      <p:sp>
        <p:nvSpPr>
          <p:cNvPr id="21" name="TextBox 20"/>
          <p:cNvSpPr txBox="1"/>
          <p:nvPr/>
        </p:nvSpPr>
        <p:spPr bwMode="auto">
          <a:xfrm>
            <a:off x="4114800" y="5558288"/>
            <a:ext cx="91440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8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Start Timer</a:t>
            </a:r>
          </a:p>
        </p:txBody>
      </p:sp>
      <p:sp>
        <p:nvSpPr>
          <p:cNvPr id="22" name="TextBox 21">
            <a:hlinkClick r:id="" action="ppaction://hlinkshowjump?jump=nextslide"/>
          </p:cNvPr>
          <p:cNvSpPr txBox="1"/>
          <p:nvPr/>
        </p:nvSpPr>
        <p:spPr bwMode="auto">
          <a:xfrm>
            <a:off x="8099424" y="5384511"/>
            <a:ext cx="8159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 anchor="ctr" anchorCtr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sz="8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GO TO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8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PROMPT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sz="800" dirty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(RESPONSE)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0 Second Timer With Jeopardy Thinking Musi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" presetClass="exit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000"/>
                            </p:stCondLst>
                            <p:childTnLst>
                              <p:par>
                                <p:cTn id="40" presetID="1" presetClass="exit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" presetID="10" presetClass="exit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6" grpId="1" animBg="1"/>
      <p:bldP spid="17" grpId="0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Box 5"/>
          <p:cNvSpPr txBox="1">
            <a:spLocks noChangeArrowheads="1"/>
          </p:cNvSpPr>
          <p:nvPr/>
        </p:nvSpPr>
        <p:spPr bwMode="auto">
          <a:xfrm>
            <a:off x="815977" y="2371102"/>
            <a:ext cx="75660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0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Who is a Farmer?</a:t>
            </a:r>
            <a:endParaRPr lang="en-US" altLang="en-US" sz="60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1" y="381001"/>
            <a:ext cx="8153400" cy="1493517"/>
          </a:xfrm>
        </p:spPr>
        <p:txBody>
          <a:bodyPr>
            <a:normAutofit fontScale="90000"/>
          </a:bodyPr>
          <a:lstStyle/>
          <a:p>
            <a:pPr algn="ctr"/>
            <a:r>
              <a:rPr lang="en-JM" dirty="0" smtClean="0"/>
              <a:t>Ups and downs of a Sole trader/ </a:t>
            </a:r>
            <a:r>
              <a:rPr lang="en-JM" dirty="0"/>
              <a:t>Sole Proprietorship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-3124200" y="2075543"/>
            <a:ext cx="3611880" cy="632529"/>
          </a:xfrm>
        </p:spPr>
        <p:txBody>
          <a:bodyPr/>
          <a:lstStyle/>
          <a:p>
            <a:r>
              <a:rPr lang="en-JM" sz="3200" dirty="0" smtClean="0"/>
              <a:t>Advantages</a:t>
            </a:r>
            <a:endParaRPr lang="en-JM" sz="3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372600" y="2075542"/>
            <a:ext cx="4087587" cy="632529"/>
          </a:xfrm>
        </p:spPr>
        <p:txBody>
          <a:bodyPr/>
          <a:lstStyle/>
          <a:p>
            <a:r>
              <a:rPr lang="en-JM" sz="3200" dirty="0" smtClean="0"/>
              <a:t>Disadvantages</a:t>
            </a:r>
            <a:endParaRPr lang="en-JM" sz="3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61" y="3200400"/>
            <a:ext cx="731958" cy="7319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61" y="4229100"/>
            <a:ext cx="731958" cy="73195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61" y="5257800"/>
            <a:ext cx="731958" cy="7319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906" y="3159579"/>
            <a:ext cx="851590" cy="85159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906" y="4148873"/>
            <a:ext cx="851590" cy="8515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906" y="5138168"/>
            <a:ext cx="851590" cy="85159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28800" y="3312210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dirty="0" smtClean="0"/>
              <a:t>Your own Boss</a:t>
            </a:r>
            <a:endParaRPr lang="en-JM" dirty="0"/>
          </a:p>
        </p:txBody>
      </p:sp>
      <p:sp>
        <p:nvSpPr>
          <p:cNvPr id="15" name="TextBox 14"/>
          <p:cNvSpPr txBox="1"/>
          <p:nvPr/>
        </p:nvSpPr>
        <p:spPr>
          <a:xfrm>
            <a:off x="1828800" y="4318269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dirty="0" smtClean="0"/>
              <a:t>Decision making is speedy</a:t>
            </a:r>
            <a:endParaRPr lang="en-JM" dirty="0"/>
          </a:p>
        </p:txBody>
      </p:sp>
      <p:sp>
        <p:nvSpPr>
          <p:cNvPr id="16" name="TextBox 15"/>
          <p:cNvSpPr txBox="1"/>
          <p:nvPr/>
        </p:nvSpPr>
        <p:spPr>
          <a:xfrm>
            <a:off x="1828800" y="5324328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dirty="0" smtClean="0"/>
              <a:t>Profits are not shared</a:t>
            </a:r>
            <a:endParaRPr lang="en-JM" dirty="0"/>
          </a:p>
        </p:txBody>
      </p:sp>
      <p:sp>
        <p:nvSpPr>
          <p:cNvPr id="17" name="TextBox 16"/>
          <p:cNvSpPr txBox="1"/>
          <p:nvPr/>
        </p:nvSpPr>
        <p:spPr>
          <a:xfrm>
            <a:off x="5982327" y="3295971"/>
            <a:ext cx="2362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dirty="0" smtClean="0"/>
              <a:t>Problem raising capital</a:t>
            </a:r>
            <a:endParaRPr lang="en-JM" dirty="0"/>
          </a:p>
        </p:txBody>
      </p:sp>
      <p:sp>
        <p:nvSpPr>
          <p:cNvPr id="18" name="TextBox 17"/>
          <p:cNvSpPr txBox="1"/>
          <p:nvPr/>
        </p:nvSpPr>
        <p:spPr>
          <a:xfrm>
            <a:off x="6019802" y="4318269"/>
            <a:ext cx="2209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dirty="0" smtClean="0"/>
              <a:t>Long working hours</a:t>
            </a:r>
            <a:endParaRPr lang="en-JM" dirty="0"/>
          </a:p>
        </p:txBody>
      </p:sp>
      <p:sp>
        <p:nvSpPr>
          <p:cNvPr id="19" name="TextBox 18"/>
          <p:cNvSpPr txBox="1"/>
          <p:nvPr/>
        </p:nvSpPr>
        <p:spPr>
          <a:xfrm>
            <a:off x="6019802" y="5324328"/>
            <a:ext cx="2666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JM" dirty="0" smtClean="0"/>
              <a:t>Lack of continuity</a:t>
            </a:r>
            <a:endParaRPr lang="en-JM" dirty="0"/>
          </a:p>
        </p:txBody>
      </p:sp>
    </p:spTree>
    <p:extLst>
      <p:ext uri="{BB962C8B-B14F-4D97-AF65-F5344CB8AC3E}">
        <p14:creationId xmlns:p14="http://schemas.microsoft.com/office/powerpoint/2010/main" val="216742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0.44636 0.00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0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7037E-6 L -0.51198 0.00023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JM" dirty="0" smtClean="0"/>
              <a:t>Examples of Sole Trader /Sole Proprietorship</a:t>
            </a:r>
            <a:endParaRPr lang="en-JM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2514600"/>
            <a:ext cx="6464299" cy="39490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62"/>
          <a:stretch/>
        </p:blipFill>
        <p:spPr>
          <a:xfrm>
            <a:off x="1981200" y="2514600"/>
            <a:ext cx="5053012" cy="442402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216" y="2519695"/>
            <a:ext cx="6155384" cy="41856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947" y="1371259"/>
            <a:ext cx="5567363" cy="556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84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7 L -0.32848 -0.23241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24" y="-1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5 0.05069 L 0.29757 -0.2678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97" y="-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-0.25121 0.142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69" y="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96296E-6 L 0.2493 0.1942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5" y="9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14400" y="2362200"/>
            <a:ext cx="75827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GAME TIME</a:t>
            </a:r>
            <a:endParaRPr lang="en-US" sz="9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152400"/>
            <a:ext cx="2438400" cy="213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4" name="Rectangle 3"/>
          <p:cNvSpPr/>
          <p:nvPr/>
        </p:nvSpPr>
        <p:spPr>
          <a:xfrm>
            <a:off x="6705600" y="4343400"/>
            <a:ext cx="3124200" cy="2286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5" name="Rectangle 4"/>
          <p:cNvSpPr/>
          <p:nvPr/>
        </p:nvSpPr>
        <p:spPr>
          <a:xfrm>
            <a:off x="1905000" y="4191000"/>
            <a:ext cx="1295400" cy="14478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  <p:sp>
        <p:nvSpPr>
          <p:cNvPr id="6" name="Rectangle 5"/>
          <p:cNvSpPr/>
          <p:nvPr/>
        </p:nvSpPr>
        <p:spPr>
          <a:xfrm>
            <a:off x="5791200" y="304800"/>
            <a:ext cx="1371600" cy="1676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JM"/>
          </a:p>
        </p:txBody>
      </p:sp>
    </p:spTree>
    <p:extLst>
      <p:ext uri="{BB962C8B-B14F-4D97-AF65-F5344CB8AC3E}">
        <p14:creationId xmlns:p14="http://schemas.microsoft.com/office/powerpoint/2010/main" val="36884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9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2" y="0"/>
            <a:ext cx="4391025" cy="6858000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0"/>
                </a:schemeClr>
              </a:gs>
              <a:gs pos="50000">
                <a:schemeClr val="bg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altLang="en-US" sz="6000" b="1" i="1">
              <a:solidFill>
                <a:srgbClr val="000066"/>
              </a:solidFill>
            </a:endParaRPr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4752977" y="0"/>
            <a:ext cx="4391025" cy="6858000"/>
          </a:xfrm>
          <a:prstGeom prst="parallelogram">
            <a:avLst>
              <a:gd name="adj" fmla="val 250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  <a:alpha val="0"/>
                </a:schemeClr>
              </a:gs>
              <a:gs pos="50000">
                <a:schemeClr val="bg1">
                  <a:alpha val="58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en-US" altLang="en-US" sz="6600" b="1" i="1">
              <a:solidFill>
                <a:srgbClr val="000066"/>
              </a:solidFill>
            </a:endParaRPr>
          </a:p>
        </p:txBody>
      </p:sp>
      <p:sp>
        <p:nvSpPr>
          <p:cNvPr id="6179" name="Rectangle 35"/>
          <p:cNvSpPr>
            <a:spLocks noChangeArrowheads="1"/>
          </p:cNvSpPr>
          <p:nvPr/>
        </p:nvSpPr>
        <p:spPr bwMode="auto">
          <a:xfrm>
            <a:off x="-30163" y="76200"/>
            <a:ext cx="31994476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chemeClr val="bg1"/>
                </a:solidFill>
                <a:latin typeface="Impact" pitchFamily="34" charset="0"/>
              </a:rPr>
              <a:t>JEOPARODY     JEOPARODY     JEOPARODY     JEOPARODY     JEOPARODY     JEOPARODY     JEOPARODY     JEOPARODY JEOPARODY     JEOPARODY     JEOPARODY     JEOPARODY     JEOPARODY     JEOPARODY  JEOPARODY     JEOPARODY     JEOPARODY     JEOPARODY     JEOPARODY   </a:t>
            </a:r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-22850475" y="5257800"/>
            <a:ext cx="31994475" cy="1371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en-US" sz="2800" dirty="0">
                <a:solidFill>
                  <a:schemeClr val="bg1"/>
                </a:solidFill>
                <a:latin typeface="Impact" pitchFamily="34" charset="0"/>
              </a:rPr>
              <a:t>JEOPARODY     JEOPARODY     JEOPARODY     JEOPARODY     JEOPARODY     JEOPARODY     JEOPARODY     JEOPARODY JEOPARODY     JEOPARODY     JEOPARODY     JEOPARODY     JEOPARODY     JEOPARODY  JEOPARODY     JEOPARODY     JEOPARODY     JEOPARODY     JEOPARODY   </a:t>
            </a:r>
          </a:p>
        </p:txBody>
      </p:sp>
      <p:pic>
        <p:nvPicPr>
          <p:cNvPr id="6164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0813" y="2152650"/>
            <a:ext cx="891540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3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15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61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1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615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3007 L -2.49896 0.03007 " pathEditMode="fixed" rAng="0" ptsTypes="AA">
                                      <p:cBhvr>
                                        <p:cTn id="26" dur="1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948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0.03098 L 2.49896 -0.03098 " pathEditMode="fixed" rAng="0" ptsTypes="AA">
                                      <p:cBhvr>
                                        <p:cTn id="31" dur="1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948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1"/>
          <p:cNvSpPr txBox="1">
            <a:spLocks noChangeArrowheads="1"/>
          </p:cNvSpPr>
          <p:nvPr/>
        </p:nvSpPr>
        <p:spPr bwMode="auto">
          <a:xfrm>
            <a:off x="762002" y="1090613"/>
            <a:ext cx="7566025" cy="3877985"/>
          </a:xfrm>
          <a:prstGeom prst="rect">
            <a:avLst/>
          </a:prstGeom>
          <a:solidFill>
            <a:srgbClr val="002060">
              <a:alpha val="83000"/>
            </a:srgbClr>
          </a:solidFill>
          <a:ln w="127000">
            <a:solidFill>
              <a:schemeClr val="accent4">
                <a:shade val="50000"/>
              </a:schemeClr>
            </a:solidFill>
          </a:ln>
          <a:extLst/>
        </p:spPr>
        <p:txBody>
          <a:bodyPr lIns="91440" tIns="274320" bIns="27432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720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HERE ARE TODAY’S CATEGORIES</a:t>
            </a:r>
          </a:p>
        </p:txBody>
      </p:sp>
    </p:spTree>
    <p:extLst>
      <p:ext uri="{BB962C8B-B14F-4D97-AF65-F5344CB8AC3E}">
        <p14:creationId xmlns:p14="http://schemas.microsoft.com/office/powerpoint/2010/main" val="3592836085"/>
      </p:ext>
    </p:extLst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/>
          <p:cNvSpPr txBox="1">
            <a:spLocks noChangeArrowheads="1"/>
          </p:cNvSpPr>
          <p:nvPr/>
        </p:nvSpPr>
        <p:spPr bwMode="auto">
          <a:xfrm>
            <a:off x="838202" y="1914944"/>
            <a:ext cx="756602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6600" dirty="0" smtClean="0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Advantages of a Sole Trader</a:t>
            </a:r>
            <a:endParaRPr lang="en-US" altLang="en-US" sz="6600" dirty="0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Jeopard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DB01"/>
      </a:hlink>
      <a:folHlink>
        <a:srgbClr val="3366FF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anchor="ctr" anchorCtr="0">
        <a:spAutoFit/>
      </a:bodyPr>
      <a:lstStyle>
        <a:defPPr algn="ctr">
          <a:spcBef>
            <a:spcPct val="0"/>
          </a:spcBef>
          <a:buFontTx/>
          <a:buNone/>
          <a:defRPr sz="6000" dirty="0">
            <a:solidFill>
              <a:schemeClr val="bg1"/>
            </a:solidFill>
            <a:latin typeface="Arial Black" pitchFamily="34" charset="0"/>
            <a:cs typeface="Arial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CC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Jeopard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DB01"/>
      </a:hlink>
      <a:folHlink>
        <a:srgbClr val="3366FF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anchor="ctr" anchorCtr="0">
        <a:spAutoFit/>
      </a:bodyPr>
      <a:lstStyle>
        <a:defPPr algn="ctr">
          <a:spcBef>
            <a:spcPct val="0"/>
          </a:spcBef>
          <a:buFontTx/>
          <a:buNone/>
          <a:defRPr sz="6000" dirty="0">
            <a:solidFill>
              <a:schemeClr val="bg1"/>
            </a:solidFill>
            <a:latin typeface="Arial Black" pitchFamily="34" charset="0"/>
            <a:cs typeface="Arial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CC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1275</TotalTime>
  <Words>373</Words>
  <Application>Microsoft Office PowerPoint</Application>
  <PresentationFormat>On-screen Show (4:3)</PresentationFormat>
  <Paragraphs>62</Paragraphs>
  <Slides>33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33</vt:i4>
      </vt:variant>
    </vt:vector>
  </HeadingPairs>
  <TitlesOfParts>
    <vt:vector size="44" baseType="lpstr">
      <vt:lpstr>Arial</vt:lpstr>
      <vt:lpstr>Arial Black</vt:lpstr>
      <vt:lpstr>Arial Narrow</vt:lpstr>
      <vt:lpstr>Calibri</vt:lpstr>
      <vt:lpstr>Gill Sans MT</vt:lpstr>
      <vt:lpstr>Impact</vt:lpstr>
      <vt:lpstr>Tahoma</vt:lpstr>
      <vt:lpstr>Times New Roman</vt:lpstr>
      <vt:lpstr>Default Design</vt:lpstr>
      <vt:lpstr>1_Default Design</vt:lpstr>
      <vt:lpstr>Badge</vt:lpstr>
      <vt:lpstr>Sole Trader</vt:lpstr>
      <vt:lpstr>PowerPoint Presentation</vt:lpstr>
      <vt:lpstr>Characteristics of a  sole trader</vt:lpstr>
      <vt:lpstr>Ups and downs of a Sole trader/ Sole Proprietorship</vt:lpstr>
      <vt:lpstr>Examples of Sole Trader /Sole Proprietorship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Youthdownloads.com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Jeopardy Powerpoint Template</dc:title>
  <dc:subject>Jeopardy Powerpoint Game</dc:subject>
  <dc:creator>Reid Powell</dc:creator>
  <cp:keywords>Jeopardy</cp:keywords>
  <cp:lastModifiedBy>Patrick Smith</cp:lastModifiedBy>
  <cp:revision>124</cp:revision>
  <dcterms:created xsi:type="dcterms:W3CDTF">1999-10-07T17:16:48Z</dcterms:created>
  <dcterms:modified xsi:type="dcterms:W3CDTF">2019-07-23T18:01:00Z</dcterms:modified>
  <cp:category>Game Shows</cp:category>
</cp:coreProperties>
</file>